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6" r:id="rId1"/>
  </p:sldMasterIdLst>
  <p:notesMasterIdLst>
    <p:notesMasterId r:id="rId29"/>
  </p:notesMasterIdLst>
  <p:handoutMasterIdLst>
    <p:handoutMasterId r:id="rId30"/>
  </p:handoutMasterIdLst>
  <p:sldIdLst>
    <p:sldId id="257" r:id="rId2"/>
    <p:sldId id="260" r:id="rId3"/>
    <p:sldId id="261" r:id="rId4"/>
    <p:sldId id="258" r:id="rId5"/>
    <p:sldId id="271" r:id="rId6"/>
    <p:sldId id="272" r:id="rId7"/>
    <p:sldId id="263" r:id="rId8"/>
    <p:sldId id="273" r:id="rId9"/>
    <p:sldId id="275" r:id="rId10"/>
    <p:sldId id="264" r:id="rId11"/>
    <p:sldId id="274" r:id="rId12"/>
    <p:sldId id="276" r:id="rId13"/>
    <p:sldId id="278" r:id="rId14"/>
    <p:sldId id="279" r:id="rId15"/>
    <p:sldId id="285" r:id="rId16"/>
    <p:sldId id="265" r:id="rId17"/>
    <p:sldId id="266" r:id="rId18"/>
    <p:sldId id="280" r:id="rId19"/>
    <p:sldId id="281" r:id="rId20"/>
    <p:sldId id="282" r:id="rId21"/>
    <p:sldId id="283" r:id="rId22"/>
    <p:sldId id="267" r:id="rId23"/>
    <p:sldId id="293" r:id="rId24"/>
    <p:sldId id="291" r:id="rId25"/>
    <p:sldId id="286" r:id="rId26"/>
    <p:sldId id="288" r:id="rId27"/>
    <p:sldId id="294" r:id="rId28"/>
  </p:sldIdLst>
  <p:sldSz cx="12192000" cy="6858000"/>
  <p:notesSz cx="6858000" cy="9144000"/>
  <p:embeddedFontLst>
    <p:embeddedFont>
      <p:font typeface="맑은 고딕" panose="020B0503020000020004" pitchFamily="50" charset="-127"/>
      <p:regular r:id="rId31"/>
      <p:bold r:id="rId32"/>
    </p:embeddedFont>
    <p:embeddedFont>
      <p:font typeface="나눔스퀘어 ExtraBold" panose="020B0604030504040204" pitchFamily="50" charset="-127"/>
      <p:bold r:id="rId33"/>
    </p:embeddedFont>
    <p:embeddedFont>
      <p:font typeface="나눔스퀘어 Bold" panose="020B0600000101010101" pitchFamily="50" charset="-127"/>
      <p:bold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  <a:srgbClr val="8DBABD"/>
    <a:srgbClr val="634EEA"/>
    <a:srgbClr val="00002F"/>
    <a:srgbClr val="BDBDFF"/>
    <a:srgbClr val="523B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>
        <p:scale>
          <a:sx n="42" d="100"/>
          <a:sy n="42" d="100"/>
        </p:scale>
        <p:origin x="15" y="10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17FD8-0C9D-45A5-B0BD-B4FBB8CC1483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A7071A-457A-44DD-BD96-8C39222449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7568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FB36FB-C10C-479A-9DFD-15DEB134881C}" type="datetimeFigureOut">
              <a:rPr lang="ko-KR" altLang="en-US" smtClean="0"/>
              <a:t>2019-08-01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4B5D5-48B7-4F94-AE9E-F3674E4400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50048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15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5790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이등변 삼각형 1"/>
          <p:cNvSpPr/>
          <p:nvPr userDrawn="1"/>
        </p:nvSpPr>
        <p:spPr>
          <a:xfrm rot="5400000">
            <a:off x="0" y="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/>
          <p:cNvSpPr/>
          <p:nvPr userDrawn="1"/>
        </p:nvSpPr>
        <p:spPr>
          <a:xfrm rot="16200000">
            <a:off x="11112000" y="5778000"/>
            <a:ext cx="1080000" cy="1080000"/>
          </a:xfrm>
          <a:prstGeom prst="triangle">
            <a:avLst>
              <a:gd name="adj" fmla="val 0"/>
            </a:avLst>
          </a:prstGeom>
          <a:solidFill>
            <a:srgbClr val="00002F"/>
          </a:solidFill>
          <a:ln>
            <a:solidFill>
              <a:srgbClr val="5B3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869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ayjang111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88770" y="2002691"/>
            <a:ext cx="111621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/>
              <a:t>Domain Adversarial Neural Networks</a:t>
            </a:r>
          </a:p>
          <a:p>
            <a:r>
              <a:rPr lang="en-US" altLang="ko-KR" sz="4000" dirty="0"/>
              <a:t> </a:t>
            </a:r>
            <a:r>
              <a:rPr lang="en-US" altLang="ko-KR" sz="4000" dirty="0" smtClean="0"/>
              <a:t>                   (DANN)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88770" y="3326130"/>
            <a:ext cx="91097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Hana </a:t>
            </a:r>
            <a:r>
              <a:rPr lang="en-US" altLang="ko-KR" sz="2400" dirty="0" err="1" smtClean="0"/>
              <a:t>Ajakan</a:t>
            </a:r>
            <a:r>
              <a:rPr lang="en-US" altLang="ko-KR" sz="2400" dirty="0" smtClean="0"/>
              <a:t>, Pascal </a:t>
            </a:r>
            <a:r>
              <a:rPr lang="en-US" altLang="ko-KR" sz="2400" dirty="0" err="1" smtClean="0"/>
              <a:t>Germain</a:t>
            </a:r>
            <a:r>
              <a:rPr lang="en-US" altLang="ko-KR" sz="2400" dirty="0" smtClean="0"/>
              <a:t>, Hugo </a:t>
            </a:r>
            <a:r>
              <a:rPr lang="en-US" altLang="ko-KR" sz="2400" dirty="0" err="1" smtClean="0"/>
              <a:t>Larochelle</a:t>
            </a:r>
            <a:r>
              <a:rPr lang="en-US" altLang="ko-KR" sz="2400" dirty="0" smtClean="0"/>
              <a:t>, Francois </a:t>
            </a:r>
            <a:r>
              <a:rPr lang="en-US" altLang="ko-KR" sz="2400" dirty="0" err="1" smtClean="0"/>
              <a:t>Laviolette</a:t>
            </a:r>
            <a:r>
              <a:rPr lang="en-US" altLang="ko-KR" sz="2400" dirty="0" smtClean="0"/>
              <a:t>, Mario </a:t>
            </a:r>
            <a:r>
              <a:rPr lang="en-US" altLang="ko-KR" sz="2400" dirty="0" err="1" smtClean="0"/>
              <a:t>Marchhand</a:t>
            </a:r>
            <a:endParaRPr lang="en-US" altLang="ko-KR" sz="2400" dirty="0" smtClean="0"/>
          </a:p>
          <a:p>
            <a:endParaRPr lang="fr-FR" altLang="ko-KR" dirty="0" smtClean="0"/>
          </a:p>
          <a:p>
            <a:r>
              <a:rPr lang="fr-FR" altLang="ko-KR" dirty="0" smtClean="0"/>
              <a:t>D´epartement </a:t>
            </a:r>
            <a:r>
              <a:rPr lang="fr-FR" altLang="ko-KR" dirty="0"/>
              <a:t>d’informatique et de g´enie logiciel, Universit´e Laval, Qu´ebec, Canada </a:t>
            </a:r>
            <a:endParaRPr lang="en-US" altLang="ko-KR" dirty="0" smtClean="0"/>
          </a:p>
          <a:p>
            <a:r>
              <a:rPr lang="en-US" altLang="ko-KR" dirty="0" err="1" smtClean="0"/>
              <a:t>D´epartement</a:t>
            </a:r>
            <a:r>
              <a:rPr lang="en-US" altLang="ko-KR" dirty="0" smtClean="0"/>
              <a:t> </a:t>
            </a:r>
            <a:r>
              <a:rPr lang="en-US" altLang="ko-KR" dirty="0" err="1"/>
              <a:t>d’informatique</a:t>
            </a:r>
            <a:r>
              <a:rPr lang="en-US" altLang="ko-KR" dirty="0"/>
              <a:t>, </a:t>
            </a:r>
            <a:r>
              <a:rPr lang="en-US" altLang="ko-KR" dirty="0" err="1"/>
              <a:t>Universit´e</a:t>
            </a:r>
            <a:r>
              <a:rPr lang="en-US" altLang="ko-KR" dirty="0"/>
              <a:t> de </a:t>
            </a:r>
            <a:r>
              <a:rPr lang="en-US" altLang="ko-KR" dirty="0" err="1"/>
              <a:t>Sherbrooke</a:t>
            </a:r>
            <a:r>
              <a:rPr lang="en-US" altLang="ko-KR" dirty="0"/>
              <a:t>, </a:t>
            </a:r>
            <a:r>
              <a:rPr lang="en-US" altLang="ko-KR" dirty="0" err="1"/>
              <a:t>Qu´ebec</a:t>
            </a:r>
            <a:r>
              <a:rPr lang="en-US" altLang="ko-KR" dirty="0"/>
              <a:t>, </a:t>
            </a:r>
            <a:r>
              <a:rPr lang="en-US" altLang="ko-KR" dirty="0" smtClean="0"/>
              <a:t>Canada</a:t>
            </a:r>
          </a:p>
          <a:p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64600" y="5741247"/>
            <a:ext cx="332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hlinkClick r:id="rId2"/>
              </a:rPr>
              <a:t>rayjang111@gmail.com</a:t>
            </a:r>
            <a:endParaRPr lang="en-US" altLang="ko-KR" dirty="0" smtClean="0"/>
          </a:p>
          <a:p>
            <a:r>
              <a:rPr lang="en-US" altLang="ko-KR" dirty="0" err="1" smtClean="0"/>
              <a:t>HyunSukJang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28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233" y="1258252"/>
            <a:ext cx="10325100" cy="452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20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95" y="908685"/>
            <a:ext cx="8629650" cy="4972050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717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85" y="1110631"/>
            <a:ext cx="7884795" cy="554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63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85" y="1110631"/>
            <a:ext cx="7884795" cy="5545430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1784985" y="2011680"/>
            <a:ext cx="6764655" cy="1040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Ordinary Classification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438342" y="1863090"/>
            <a:ext cx="27051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0:Negative</a:t>
            </a:r>
          </a:p>
          <a:p>
            <a:r>
              <a:rPr lang="en-US" altLang="ko-KR" sz="2800" dirty="0" smtClean="0"/>
              <a:t>1:Positive</a:t>
            </a:r>
          </a:p>
        </p:txBody>
      </p:sp>
    </p:spTree>
    <p:extLst>
      <p:ext uri="{BB962C8B-B14F-4D97-AF65-F5344CB8AC3E}">
        <p14:creationId xmlns:p14="http://schemas.microsoft.com/office/powerpoint/2010/main" val="231179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85" y="1110631"/>
            <a:ext cx="7884795" cy="5545430"/>
          </a:xfrm>
          <a:prstGeom prst="rect">
            <a:avLst/>
          </a:prstGeom>
        </p:spPr>
      </p:pic>
      <p:sp>
        <p:nvSpPr>
          <p:cNvPr id="11" name="위로 굽은 화살표 10"/>
          <p:cNvSpPr/>
          <p:nvPr/>
        </p:nvSpPr>
        <p:spPr>
          <a:xfrm rot="5400000">
            <a:off x="3067054" y="1893570"/>
            <a:ext cx="4884412" cy="4343400"/>
          </a:xfrm>
          <a:prstGeom prst="bentUpArrow">
            <a:avLst>
              <a:gd name="adj1" fmla="val 15226"/>
              <a:gd name="adj2" fmla="val 25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</p:txBody>
      </p:sp>
      <p:sp>
        <p:nvSpPr>
          <p:cNvPr id="12" name="TextBox 11"/>
          <p:cNvSpPr txBox="1"/>
          <p:nvPr/>
        </p:nvSpPr>
        <p:spPr>
          <a:xfrm>
            <a:off x="3691890" y="5200650"/>
            <a:ext cx="2731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Domain Classification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269730" y="4469130"/>
            <a:ext cx="2803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/>
              <a:t>0: Video games</a:t>
            </a:r>
          </a:p>
          <a:p>
            <a:r>
              <a:rPr lang="en-US" altLang="ko-KR" sz="2800" dirty="0" smtClean="0"/>
              <a:t>1:Electronics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9657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691890" y="5200650"/>
            <a:ext cx="27317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</a:rPr>
              <a:t>Domain Classification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0090" y="1908810"/>
            <a:ext cx="109259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/>
              <a:t>By minimizing classification error of source data&amp; divergence between source domain and target domain</a:t>
            </a:r>
          </a:p>
          <a:p>
            <a:r>
              <a:rPr lang="en-US" altLang="ko-KR" sz="3600" dirty="0" smtClean="0"/>
              <a:t>=&gt;Features will be extracted to classify both source domain and target domain</a:t>
            </a:r>
          </a:p>
        </p:txBody>
      </p:sp>
    </p:spTree>
    <p:extLst>
      <p:ext uri="{BB962C8B-B14F-4D97-AF65-F5344CB8AC3E}">
        <p14:creationId xmlns:p14="http://schemas.microsoft.com/office/powerpoint/2010/main" val="2565900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66049" y="2400300"/>
            <a:ext cx="60689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03training&amp;test method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23259" y="3169741"/>
            <a:ext cx="578358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040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522" y="437393"/>
            <a:ext cx="3787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 err="1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training&amp;test</a:t>
            </a:r>
            <a:r>
              <a:rPr lang="en-US" altLang="ko-KR" sz="32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method</a:t>
            </a:r>
            <a:endParaRPr lang="ko-KR" altLang="en-US" sz="32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6612" y="1221104"/>
            <a:ext cx="7934598" cy="509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28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522" y="437393"/>
            <a:ext cx="3787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 err="1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training&amp;test</a:t>
            </a:r>
            <a:r>
              <a:rPr lang="en-US" altLang="ko-KR" sz="32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method</a:t>
            </a:r>
            <a:endParaRPr lang="ko-KR" altLang="en-US" sz="32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15" y="1202056"/>
            <a:ext cx="9142835" cy="513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67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522" y="437393"/>
            <a:ext cx="3787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 err="1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training&amp;test</a:t>
            </a:r>
            <a:r>
              <a:rPr lang="en-US" altLang="ko-KR" sz="32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method</a:t>
            </a:r>
            <a:endParaRPr lang="ko-KR" altLang="en-US" sz="32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201" y="1690784"/>
            <a:ext cx="1079182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423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55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151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6647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814356" y="2497976"/>
            <a:ext cx="201208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</a:t>
            </a:r>
            <a:endParaRPr lang="ko-KR" altLang="en-US" sz="11500" b="1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014614" y="627893"/>
            <a:ext cx="2162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5014614" y="1243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2708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4204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DANN</a:t>
            </a:r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Model Architecture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65700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err="1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Train&amp;test</a:t>
            </a:r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method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719614" y="4044950"/>
            <a:ext cx="2201573" cy="469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Evaluation</a:t>
            </a:r>
            <a:endParaRPr lang="ko-KR" altLang="en-US" sz="20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333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522" y="437393"/>
            <a:ext cx="3787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 err="1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training&amp;test</a:t>
            </a:r>
            <a:r>
              <a:rPr lang="en-US" altLang="ko-KR" sz="32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method</a:t>
            </a:r>
            <a:endParaRPr lang="ko-KR" altLang="en-US" sz="32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522" y="1573923"/>
            <a:ext cx="8620125" cy="20288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2904" y="4045267"/>
            <a:ext cx="9848850" cy="1076325"/>
          </a:xfrm>
          <a:prstGeom prst="rect">
            <a:avLst/>
          </a:prstGeom>
        </p:spPr>
      </p:pic>
      <p:sp>
        <p:nvSpPr>
          <p:cNvPr id="4" name="아래쪽 화살표 3"/>
          <p:cNvSpPr/>
          <p:nvPr/>
        </p:nvSpPr>
        <p:spPr>
          <a:xfrm>
            <a:off x="4960620" y="3451860"/>
            <a:ext cx="1280160" cy="4686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400" y="5400618"/>
            <a:ext cx="4262847" cy="1075429"/>
          </a:xfrm>
          <a:prstGeom prst="rect">
            <a:avLst/>
          </a:prstGeom>
        </p:spPr>
      </p:pic>
      <p:sp>
        <p:nvSpPr>
          <p:cNvPr id="6" name="모서리가 둥근 직사각형 5"/>
          <p:cNvSpPr/>
          <p:nvPr/>
        </p:nvSpPr>
        <p:spPr>
          <a:xfrm>
            <a:off x="4813905" y="5017770"/>
            <a:ext cx="5796987" cy="1038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960621" y="6267450"/>
            <a:ext cx="1280160" cy="876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U자형 화살표 7"/>
          <p:cNvSpPr/>
          <p:nvPr/>
        </p:nvSpPr>
        <p:spPr>
          <a:xfrm rot="10567738">
            <a:off x="6180743" y="5316019"/>
            <a:ext cx="788670" cy="1556152"/>
          </a:xfrm>
          <a:prstGeom prst="uturnArrow">
            <a:avLst>
              <a:gd name="adj1" fmla="val 25000"/>
              <a:gd name="adj2" fmla="val 20907"/>
              <a:gd name="adj3" fmla="val 24000"/>
              <a:gd name="adj4" fmla="val 34497"/>
              <a:gd name="adj5" fmla="val 2830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387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03.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26522" y="437393"/>
            <a:ext cx="3787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300" dirty="0" err="1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training&amp;test</a:t>
            </a:r>
            <a:r>
              <a:rPr lang="en-US" altLang="ko-KR" sz="32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3200" spc="-300" dirty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method</a:t>
            </a:r>
            <a:endParaRPr lang="ko-KR" altLang="en-US" sz="32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601" y="1512367"/>
            <a:ext cx="10639425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128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4000499" y="3242314"/>
            <a:ext cx="3348991" cy="400772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000500" y="2472873"/>
            <a:ext cx="35287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04 evaluation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116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47364" y="437393"/>
            <a:ext cx="2121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evaluation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03" y="1540904"/>
            <a:ext cx="9177539" cy="50097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6522" y="956129"/>
            <a:ext cx="2276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Toy problem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483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47364" y="437393"/>
            <a:ext cx="2121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evaluation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63" y="989148"/>
            <a:ext cx="7588567" cy="519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59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47364" y="437393"/>
            <a:ext cx="2121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evaluation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725" y="1260354"/>
            <a:ext cx="9528167" cy="4900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24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47364" y="437393"/>
            <a:ext cx="21210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evaluation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04.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445" y="1017685"/>
            <a:ext cx="8829675" cy="544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40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68376" y="2447473"/>
            <a:ext cx="44552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spc="-30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7200" spc="-30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591816"/>
            <a:ext cx="4200071" cy="39119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972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00500" y="247287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01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000499" y="3169741"/>
            <a:ext cx="4200071" cy="473345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73713" y="2472873"/>
            <a:ext cx="34030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Introduction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4545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864836" y="498947"/>
            <a:ext cx="2483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62667" y="1038517"/>
            <a:ext cx="6242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smtClean="0"/>
              <a:t>What is </a:t>
            </a:r>
            <a:r>
              <a:rPr lang="en-US" altLang="ko-KR" sz="3200" dirty="0" smtClean="0"/>
              <a:t>Adaptation learning</a:t>
            </a:r>
            <a:r>
              <a:rPr lang="en-US" altLang="ko-KR" sz="3200" dirty="0" smtClean="0"/>
              <a:t>??? </a:t>
            </a:r>
            <a:endParaRPr lang="ko-KR" altLang="en-US" sz="3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522" y="1828801"/>
            <a:ext cx="8257498" cy="4761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7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6224" y="437393"/>
            <a:ext cx="2483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253" y="960612"/>
            <a:ext cx="8646795" cy="5125414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" y="1181100"/>
            <a:ext cx="10763250" cy="53237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66224" y="437393"/>
            <a:ext cx="2483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Introduction</a:t>
            </a:r>
            <a:endParaRPr lang="ko-KR" altLang="en-US" sz="32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01.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7923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7923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7923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7923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8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77440" y="2484303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spc="-300" dirty="0" smtClean="0">
                <a:solidFill>
                  <a:srgbClr val="00002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</a:t>
            </a:r>
            <a:endParaRPr lang="ko-KR" altLang="en-US" sz="4400" spc="-300" dirty="0">
              <a:solidFill>
                <a:srgbClr val="00002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594609" y="3253745"/>
            <a:ext cx="6023611" cy="438146"/>
          </a:xfrm>
          <a:prstGeom prst="rect">
            <a:avLst/>
          </a:prstGeom>
          <a:solidFill>
            <a:srgbClr val="8DBABD"/>
          </a:solidFill>
          <a:ln>
            <a:solidFill>
              <a:srgbClr val="8DBA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74453" y="2509572"/>
            <a:ext cx="58156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 smtClean="0"/>
              <a:t>DANN </a:t>
            </a:r>
            <a:r>
              <a:rPr lang="en-US" altLang="ko-KR" sz="3600" dirty="0" smtClean="0"/>
              <a:t>Model architecture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963228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017" y="960612"/>
            <a:ext cx="8786813" cy="52989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314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26522" y="410465"/>
            <a:ext cx="50242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/>
              <a:t>DANN Model </a:t>
            </a:r>
            <a:r>
              <a:rPr lang="en-US" altLang="ko-KR" sz="3200" dirty="0" smtClean="0"/>
              <a:t>architecture</a:t>
            </a:r>
            <a:endParaRPr lang="ko-KR" alt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455532" y="498947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150" dirty="0" smtClean="0">
                <a:solidFill>
                  <a:srgbClr val="00002F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</a:t>
            </a:r>
            <a:endParaRPr lang="ko-KR" altLang="en-US" sz="2400" spc="-150" dirty="0">
              <a:solidFill>
                <a:srgbClr val="00002F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37" y="1172528"/>
            <a:ext cx="7944803" cy="4930968"/>
          </a:xfrm>
          <a:prstGeom prst="rect">
            <a:avLst/>
          </a:prstGeom>
        </p:spPr>
      </p:pic>
      <p:cxnSp>
        <p:nvCxnSpPr>
          <p:cNvPr id="7" name="직선 연결선 6"/>
          <p:cNvCxnSpPr/>
          <p:nvPr/>
        </p:nvCxnSpPr>
        <p:spPr>
          <a:xfrm>
            <a:off x="1026522" y="989148"/>
            <a:ext cx="21600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0430892" y="144941"/>
            <a:ext cx="360000" cy="0"/>
          </a:xfrm>
          <a:prstGeom prst="line">
            <a:avLst/>
          </a:prstGeom>
          <a:ln w="44450" cap="rnd">
            <a:solidFill>
              <a:srgbClr val="D0CECE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858459" y="144941"/>
            <a:ext cx="360000" cy="0"/>
          </a:xfrm>
          <a:prstGeom prst="line">
            <a:avLst/>
          </a:prstGeom>
          <a:ln w="44450" cap="rnd">
            <a:solidFill>
              <a:srgbClr val="8DBAB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286026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13592" y="144941"/>
            <a:ext cx="360000" cy="0"/>
          </a:xfrm>
          <a:prstGeom prst="line">
            <a:avLst/>
          </a:prstGeom>
          <a:ln w="44450" cap="rnd">
            <a:solidFill>
              <a:schemeClr val="bg2">
                <a:lumMod val="9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663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201</Words>
  <Application>Microsoft Office PowerPoint</Application>
  <PresentationFormat>와이드스크린</PresentationFormat>
  <Paragraphs>76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맑은 고딕</vt:lpstr>
      <vt:lpstr>Arial</vt:lpstr>
      <vt:lpstr>나눔스퀘어 ExtraBold</vt:lpstr>
      <vt:lpstr>나눔스퀘어 Bold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hyeran kang</dc:creator>
  <cp:lastModifiedBy>rayjang111@gmail.com</cp:lastModifiedBy>
  <cp:revision>20</cp:revision>
  <dcterms:created xsi:type="dcterms:W3CDTF">2017-05-29T09:12:16Z</dcterms:created>
  <dcterms:modified xsi:type="dcterms:W3CDTF">2019-08-01T09:15:32Z</dcterms:modified>
</cp:coreProperties>
</file>

<file path=docProps/thumbnail.jpeg>
</file>